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0" r:id="rId5"/>
    <p:sldId id="261" r:id="rId6"/>
    <p:sldId id="266" r:id="rId7"/>
    <p:sldId id="268" r:id="rId8"/>
    <p:sldId id="269" r:id="rId9"/>
    <p:sldId id="270" r:id="rId10"/>
    <p:sldId id="272" r:id="rId11"/>
    <p:sldId id="274" r:id="rId12"/>
    <p:sldId id="275" r:id="rId13"/>
    <p:sldId id="276" r:id="rId14"/>
    <p:sldId id="271" r:id="rId15"/>
    <p:sldId id="277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1A31"/>
    <a:srgbClr val="F1C7D3"/>
    <a:srgbClr val="0B0F2B"/>
    <a:srgbClr val="1921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699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52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841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629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28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152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94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52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744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59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86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6D06C-A057-42F0-976D-6F0DA711EEF4}" type="datetimeFigureOut">
              <a:rPr lang="es-MX" smtClean="0"/>
              <a:t>05/12/2018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072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aparrao@cnsf.gob.mx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85" y="380410"/>
            <a:ext cx="2016265" cy="64390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626197" y="2237034"/>
            <a:ext cx="8939605" cy="23164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Taller para el llenado de información estadística de Salud</a:t>
            </a:r>
          </a:p>
          <a:p>
            <a:pPr>
              <a:lnSpc>
                <a:spcPct val="100000"/>
              </a:lnSpc>
            </a:pPr>
            <a:r>
              <a:rPr lang="es-MX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/>
            </a:r>
            <a:br>
              <a:rPr lang="es-MX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</a:br>
            <a:r>
              <a:rPr lang="es-MX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ejercicio </a:t>
            </a:r>
            <a:r>
              <a:rPr lang="es-MX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2018</a:t>
            </a:r>
            <a:endParaRPr lang="es-MX" sz="2600" dirty="0">
              <a:solidFill>
                <a:schemeClr val="tx1">
                  <a:lumMod val="75000"/>
                  <a:lumOff val="25000"/>
                </a:schemeClr>
              </a:solidFill>
              <a:latin typeface="Soberana Titular" panose="02000000000000000000" pitchFamily="50" charset="0"/>
            </a:endParaRPr>
          </a:p>
        </p:txBody>
      </p:sp>
      <p:sp>
        <p:nvSpPr>
          <p:cNvPr id="12" name="4 Marcador de texto"/>
          <p:cNvSpPr txBox="1">
            <a:spLocks/>
          </p:cNvSpPr>
          <p:nvPr/>
        </p:nvSpPr>
        <p:spPr>
          <a:xfrm>
            <a:off x="0" y="4830106"/>
            <a:ext cx="12192000" cy="1131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Sans" panose="02000000000000000000" pitchFamily="50" charset="0"/>
              </a:rPr>
              <a:t>13 de diciembre de 2018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6" name="Rectángulo 15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4" name="Elipse 23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Elipse 24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Elipse 25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0504" y="271212"/>
            <a:ext cx="1657143" cy="1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2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Política de Prórrogas</a:t>
            </a: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133350" y="2080040"/>
            <a:ext cx="10515600" cy="339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La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normativa vigente de la LISF y CUSF, señalan que las compañías pueden solicitar una prórroga  hasta por la mitad del periodo original de la entrega, sin embargo, es facultad de la Comisión otorgar hasta dicho lapso y en general,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la DGDI ofrece </a:t>
            </a:r>
            <a:r>
              <a:rPr lang="es-MX" sz="1800" b="1" dirty="0">
                <a:solidFill>
                  <a:srgbClr val="691A31"/>
                </a:solidFill>
                <a:latin typeface="Soberana Sans" panose="02000000000000000000" pitchFamily="50" charset="0"/>
              </a:rPr>
              <a:t>10 días hábiles como máximo</a:t>
            </a:r>
            <a:r>
              <a:rPr lang="es-MX" sz="1800" b="1" dirty="0">
                <a:solidFill>
                  <a:schemeClr val="accent5">
                    <a:lumMod val="75000"/>
                  </a:schemeClr>
                </a:solidFill>
                <a:latin typeface="Soberana Sans" panose="02000000000000000000" pitchFamily="50" charset="0"/>
              </a:rPr>
              <a:t>.</a:t>
            </a: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En caso de encontrarse dentro del plazo de entrega original, se pueden realizar tantas sustituciones voluntarias como soliciten y en caso de requerir más tiempo,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se deberá someter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un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Programa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de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Auto-Corrección (PAC) a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la Dirección General de Desarrollo e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Investigación (DGDI).</a:t>
            </a: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6" name="Elipse 15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1" name="Elipse 20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95356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Consideraciones para validaciones</a:t>
            </a: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133350" y="1880386"/>
            <a:ext cx="11144250" cy="3863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  <a:buClr>
                <a:srgbClr val="C00000"/>
              </a:buClr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Los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errores más comunes en los campos listados durante las validaciones son:</a:t>
            </a:r>
          </a:p>
          <a:p>
            <a:pPr marL="355600" algn="just"/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Campos compuestos o simples con catálogo como Diagnósticos de egreso hospitalario, Procedimiento del evento hospitalario, Diagnósticos repetidos, Estudios de detección, entre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otros.</a:t>
            </a: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Caracteres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no permitidos (Identificador titular y beneficiario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).</a:t>
            </a:r>
          </a:p>
          <a:p>
            <a:pPr marL="355600" algn="just">
              <a:lnSpc>
                <a:spcPct val="150000"/>
              </a:lnSpc>
              <a:buClr>
                <a:srgbClr val="C00000"/>
              </a:buClr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5" name="Elipse 1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4039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Consideraciones para validaciones</a:t>
            </a: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133350" y="1880386"/>
            <a:ext cx="11144250" cy="3863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Montos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muy grandes o negativos y fechas. (Antigüedad, Prima, Límite </a:t>
            </a:r>
            <a:r>
              <a:rPr lang="es-MX" sz="1800" dirty="0" err="1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Máx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 de </a:t>
            </a:r>
            <a:r>
              <a:rPr lang="es-MX" sz="1800" dirty="0" err="1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Resp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, Montos de hospitalización y Honorarios Médicos de los eventos hospitalarios, Fecha de ingreso eventos hospitalarios, Consultas y Montos de consultas por Diagnóstico, Número y Monto de Medicamentos por Diagnóstico, Número y Montos de Exámenes Otros, Número de Acciones Preventivas y Curativas Bucal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).</a:t>
            </a: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Cruce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de campos afines: Nacionalidad, Fechas, Montos sin Consultas o Medicamentos,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etc.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5" name="Elipse 1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4743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Consideraciones para validaciones</a:t>
            </a: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133350" y="1880386"/>
            <a:ext cx="11144250" cy="3863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Montos de Medicamentos cuando las consultas tienen como monto cero y/o no existen.</a:t>
            </a: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Montos &gt; 0 en consultas posteriores (</a:t>
            </a:r>
            <a:r>
              <a:rPr lang="es-MX" sz="1800" dirty="0" err="1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Diag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 &gt; 1) cuando las anteriores tienen monto = 0.</a:t>
            </a: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No cuadran los montos de primas y siniestros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del RR8 vs. RR7.</a:t>
            </a: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Pólizas que estaban en vigor el año anterior y que ya no aparecen. </a:t>
            </a: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5" name="Elipse 1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94893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Comentarios o dudas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57199" y="1996956"/>
            <a:ext cx="10580611" cy="431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l"/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Alfonso </a:t>
            </a:r>
            <a:r>
              <a:rPr lang="es-MX" sz="1800" dirty="0" err="1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Parrao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 Guzmán</a:t>
            </a: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  <a:hlinkClick r:id="rId2"/>
              </a:rPr>
              <a:t>aparrao@cnsf.gob.mx</a:t>
            </a: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Teléfono: 5724-7637</a:t>
            </a:r>
          </a:p>
          <a:p>
            <a:pPr algn="l"/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3" name="Rectángulo 12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6" name="Elipse 15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1" name="Elipse 20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9164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Anexo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57199" y="1996956"/>
            <a:ext cx="10580611" cy="431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Validaciones:</a:t>
            </a:r>
          </a:p>
          <a:p>
            <a:pPr marL="355600" algn="l"/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Ver el archivo adjunto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en Excel: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“Validaciones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Salud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CNSF.xlsx”</a:t>
            </a: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3" name="Rectángulo 12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6" name="Elipse 15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1" name="Elipse 20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424997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304800" y="505917"/>
            <a:ext cx="275272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Contenido</a:t>
            </a:r>
            <a:endParaRPr lang="es-MX" sz="2600" b="1" dirty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0" y="2028825"/>
            <a:ext cx="6515100" cy="37381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Tabla de cuentas RR7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Fecha de entrega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Máscara de los archivos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Carta de aclaraciones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Validaciones de Sistemas y posteriores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Política de prórrogas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Consideraciones para </a:t>
            </a: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validaciones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Comentarios o dudas</a:t>
            </a:r>
            <a:endParaRPr lang="es-MX" dirty="0" smtClean="0">
              <a:solidFill>
                <a:schemeClr val="tx1">
                  <a:lumMod val="85000"/>
                  <a:lumOff val="15000"/>
                </a:schemeClr>
              </a:solidFill>
              <a:latin typeface="Soberana Sans" panose="02000000000000000000" pitchFamily="50" charset="0"/>
            </a:endParaRP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Anexo</a:t>
            </a:r>
            <a:endParaRPr lang="es-MX" dirty="0" smtClean="0">
              <a:solidFill>
                <a:schemeClr val="tx1">
                  <a:lumMod val="85000"/>
                  <a:lumOff val="15000"/>
                </a:schemeClr>
              </a:solidFill>
              <a:latin typeface="Soberana Sans" panose="02000000000000000000" pitchFamily="50" charset="0"/>
            </a:endParaRPr>
          </a:p>
          <a:p>
            <a:pPr marL="40005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  <a:p>
            <a:pPr marL="3429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12" name="Grupo 11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4" name="Rectángulo 13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7" name="Elipse 16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" name="Elipse 19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2" name="Elipse 21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Elipse 23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297" y="351300"/>
            <a:ext cx="1657350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80975" y="141751"/>
            <a:ext cx="447675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Tabla de cuentas RR7</a:t>
            </a:r>
            <a:endParaRPr lang="es-MX" sz="2600" b="1" dirty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449" y="1456415"/>
            <a:ext cx="6734287" cy="4328869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0" y="936814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11108509" y="849565"/>
            <a:ext cx="864000" cy="216000"/>
            <a:chOff x="10399909" y="2046863"/>
            <a:chExt cx="2013951" cy="504000"/>
          </a:xfrm>
        </p:grpSpPr>
        <p:sp>
          <p:nvSpPr>
            <p:cNvPr id="15" name="Elipse 1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Elipse 1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81265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266700" y="522751"/>
            <a:ext cx="447675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Fecha de entrega</a:t>
            </a:r>
            <a:endParaRPr lang="es-MX" sz="2600" b="1" dirty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790054" y="2438314"/>
            <a:ext cx="11011086" cy="2811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El plazo de entrega de información a través del SEIVE es de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 </a:t>
            </a:r>
            <a:r>
              <a:rPr lang="es-MX" sz="1800" b="1" dirty="0">
                <a:solidFill>
                  <a:srgbClr val="C00000"/>
                </a:solidFill>
                <a:latin typeface="Soberana Sans" panose="02000000000000000000" pitchFamily="50" charset="0"/>
              </a:rPr>
              <a:t>4</a:t>
            </a:r>
            <a:r>
              <a:rPr lang="es-MX" sz="1800" b="1" dirty="0" smtClean="0">
                <a:solidFill>
                  <a:srgbClr val="C00000"/>
                </a:solidFill>
                <a:latin typeface="Soberana Sans" panose="02000000000000000000" pitchFamily="50" charset="0"/>
              </a:rPr>
              <a:t>3 días hábiles 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posteriores al cierre de 2018 es decir, la fecha límite es el 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7 de marzo de 2019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.</a:t>
            </a:r>
            <a:endParaRPr lang="es-MX" sz="1800" dirty="0">
              <a:solidFill>
                <a:schemeClr val="tx1">
                  <a:lumMod val="85000"/>
                  <a:lumOff val="1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6" name="Elipse 15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1" name="Elipse 20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3487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266699" y="533400"/>
            <a:ext cx="8038205" cy="6802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Máscara de los archivos (SITI y SEIVE)</a:t>
            </a:r>
            <a:endParaRPr lang="es-MX" sz="2600" b="1" dirty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92858" y="1947756"/>
            <a:ext cx="10853278" cy="40012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6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El </a:t>
            </a:r>
            <a:r>
              <a:rPr lang="es-MX" sz="16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archivo con formato ASCII para el SITI usa la máscara:</a:t>
            </a: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42900" lvl="1" indent="-342900" algn="just"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El archivo TXT se empaca (</a:t>
            </a:r>
            <a:r>
              <a:rPr lang="es-MX" sz="1600" dirty="0" err="1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Winzip</a:t>
            </a:r>
            <a:r>
              <a:rPr lang="es-MX" sz="16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) y se encripta (PGP):</a:t>
            </a: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aphicFrame>
        <p:nvGraphicFramePr>
          <p:cNvPr id="17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54515"/>
              </p:ext>
            </p:extLst>
          </p:nvPr>
        </p:nvGraphicFramePr>
        <p:xfrm>
          <a:off x="1382815" y="2555017"/>
          <a:ext cx="7632848" cy="79208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0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06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0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28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45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96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48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9274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390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390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414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018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4362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071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390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390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80909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411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5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05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S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L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H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1000"/>
                        </a:spcAft>
                      </a:pPr>
                      <a:r>
                        <a:rPr lang="es-MX" sz="1100" kern="1200" dirty="0">
                          <a:effectLst/>
                          <a:latin typeface="Soberana Sans" panose="02000000000000000000" pitchFamily="50" charset="0"/>
                        </a:rPr>
                        <a:t>.</a:t>
                      </a:r>
                      <a:r>
                        <a:rPr lang="es-MX" sz="1100" kern="1200" dirty="0" smtClean="0">
                          <a:effectLst/>
                          <a:latin typeface="Soberana Sans" panose="02000000000000000000" pitchFamily="50" charset="0"/>
                        </a:rPr>
                        <a:t>TXT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Soberana Sans" pitchFamily="50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831426"/>
              </p:ext>
            </p:extLst>
          </p:nvPr>
        </p:nvGraphicFramePr>
        <p:xfrm>
          <a:off x="1382815" y="4678818"/>
          <a:ext cx="7560838" cy="79208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916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01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1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5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33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50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01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455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858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3194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3194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681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2708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584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929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4071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3584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88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55487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S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L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H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 smtClean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7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uadroTexto 11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13" name="Grupo 12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4" name="Rectángulo 13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20" name="Elipse 19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1" name="Elipse 20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4" name="Elipse 23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Elipse 24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Elipse 25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91722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53546" y="542774"/>
            <a:ext cx="987742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Máscara de los archivos (esc. aclaratorios)</a:t>
            </a:r>
            <a:endParaRPr lang="es-MX" sz="2600" b="1" dirty="0">
              <a:solidFill>
                <a:srgbClr val="691A3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153546" y="1802820"/>
            <a:ext cx="10665812" cy="4506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9E301A"/>
              </a:buClr>
            </a:pPr>
            <a:r>
              <a:rPr lang="es-MX" sz="16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Para el caso de los escritos aclaratorios:</a:t>
            </a: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800" b="1" i="1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aphicFrame>
        <p:nvGraphicFramePr>
          <p:cNvPr id="13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3126"/>
              </p:ext>
            </p:extLst>
          </p:nvPr>
        </p:nvGraphicFramePr>
        <p:xfrm>
          <a:off x="989701" y="4195482"/>
          <a:ext cx="9041271" cy="92515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049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67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8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9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87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627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77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60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79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419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419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4700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697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4600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895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5101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4600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010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4199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6706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53054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597738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4799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S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L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H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7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693316"/>
              </p:ext>
            </p:extLst>
          </p:nvPr>
        </p:nvGraphicFramePr>
        <p:xfrm>
          <a:off x="977031" y="2571078"/>
          <a:ext cx="9053944" cy="95743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78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9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49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4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49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88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439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344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901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557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573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458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885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852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458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508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2065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4327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4327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4721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02491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534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23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24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5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691A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S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L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#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#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H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7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1100" dirty="0">
                          <a:effectLst/>
                          <a:latin typeface="Soberana Sans" panose="02000000000000000000" pitchFamily="50" charset="0"/>
                        </a:rPr>
                        <a:t>.PDF</a:t>
                      </a:r>
                      <a:endParaRPr lang="es-MX" sz="16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1C7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uadroTexto 13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7" name="Rectángulo 16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21" name="Elipse 20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5" name="Elipse 24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6" name="Elipse 25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7" name="Elipse 26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53009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49911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Carta</a:t>
            </a: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 </a:t>
            </a: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de</a:t>
            </a: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 </a:t>
            </a: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aclaración</a:t>
            </a: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680776" y="2104939"/>
            <a:ext cx="9977699" cy="34290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Los caracteres “##” significan consecutivos del 01 al 99.</a:t>
            </a: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Los archivos PDF deberán de entregarse en papelería oficial, con firmas del responsable y  revisor, así como teléfonos y correos de contacto.</a:t>
            </a: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b="1" i="1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El plazo de entrega de información a través del SEIVE para dichas aclaraciones (en su caso) no existe, sin embargo, deberían entregarse inmediatamente después de entregar la estadística correspondiente.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6" name="Elipse 15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1" name="Elipse 20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428846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Validaciones de sistemas y posteriores</a:t>
            </a: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133350" y="2080040"/>
            <a:ext cx="9977699" cy="3429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El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Sistema de recepción denominado SEIVE valida la entrega, las máscaras y contenidos de los ZIP y PGP, enviando un mensaje de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recepción (no de entrega exitosa). </a:t>
            </a: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Así mismo, el SITI (base de datos) realiza validaciones del registro de control, tipo de campos, longitud de los mismos, catálogos y algunas otras básicas (fechas por ejemplo) de cada sistema, ofreciendo un “log” empacado de los errores (rechazo) y en su caso, un acuse de envío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exitoso también acompañado de un “log” de “errores” (</a:t>
            </a:r>
            <a:r>
              <a:rPr lang="es-MX" sz="1800" dirty="0" err="1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warnings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)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.</a:t>
            </a: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6" name="Elipse 15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1" name="Elipse 20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3621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rgbClr val="691A31"/>
                </a:solidFill>
                <a:latin typeface="Soberana Titular" panose="02000000000000000000" pitchFamily="50" charset="0"/>
              </a:rPr>
              <a:t>Validaciones de sistemas y posteriores</a:t>
            </a: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133350" y="2080040"/>
            <a:ext cx="9977699" cy="3429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Posteriormente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, la Comisión realiza validaciones a nivel detalle de la estadística entregada: Montos, fechas, cruce de campos afines, cifras contables contra el RR7, entre otros.</a:t>
            </a: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Dichas validaciones son las mismas que AMIS ofrece a sus afiliadas mediante su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validador, m</a:t>
            </a:r>
            <a:r>
              <a:rPr lang="es-MX" sz="1800" dirty="0" smtClean="0">
                <a:latin typeface="Soberana Sans" panose="02000000000000000000" pitchFamily="50" charset="0"/>
              </a:rPr>
              <a:t>ismas que se ofrecen como anexo a esta presentación.</a:t>
            </a:r>
            <a:endParaRPr lang="es-MX" sz="1800" dirty="0"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rgbClr val="691A3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grpSp>
        <p:nvGrpSpPr>
          <p:cNvPr id="9" name="Grupo 8"/>
          <p:cNvGrpSpPr/>
          <p:nvPr/>
        </p:nvGrpSpPr>
        <p:grpSpPr>
          <a:xfrm>
            <a:off x="1358" y="1590765"/>
            <a:ext cx="10818000" cy="72000"/>
            <a:chOff x="0" y="1755500"/>
            <a:chExt cx="10697227" cy="72000"/>
          </a:xfrm>
        </p:grpSpPr>
        <p:sp>
          <p:nvSpPr>
            <p:cNvPr id="12" name="Rectángulo 11"/>
            <p:cNvSpPr/>
            <p:nvPr/>
          </p:nvSpPr>
          <p:spPr>
            <a:xfrm>
              <a:off x="0" y="1755500"/>
              <a:ext cx="8141918" cy="72000"/>
            </a:xfrm>
            <a:prstGeom prst="rect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8141918" y="1755500"/>
              <a:ext cx="2555309" cy="72000"/>
            </a:xfrm>
            <a:prstGeom prst="rect">
              <a:avLst/>
            </a:prstGeom>
            <a:solidFill>
              <a:schemeClr val="tx1"/>
            </a:solidFill>
            <a:ln>
              <a:solidFill>
                <a:srgbClr val="0B0F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11109867" y="1503516"/>
            <a:ext cx="864000" cy="216000"/>
            <a:chOff x="10399909" y="2046863"/>
            <a:chExt cx="2013951" cy="504000"/>
          </a:xfrm>
        </p:grpSpPr>
        <p:sp>
          <p:nvSpPr>
            <p:cNvPr id="16" name="Elipse 15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Elipse 16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Elipse 18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0" name="Grupo 19"/>
          <p:cNvGrpSpPr/>
          <p:nvPr/>
        </p:nvGrpSpPr>
        <p:grpSpPr>
          <a:xfrm>
            <a:off x="5663999" y="6178886"/>
            <a:ext cx="864000" cy="216000"/>
            <a:chOff x="10399909" y="2046863"/>
            <a:chExt cx="2013951" cy="504000"/>
          </a:xfrm>
        </p:grpSpPr>
        <p:sp>
          <p:nvSpPr>
            <p:cNvPr id="21" name="Elipse 20"/>
            <p:cNvSpPr/>
            <p:nvPr/>
          </p:nvSpPr>
          <p:spPr>
            <a:xfrm>
              <a:off x="10399909" y="2046863"/>
              <a:ext cx="502365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Elipse 21"/>
            <p:cNvSpPr/>
            <p:nvPr/>
          </p:nvSpPr>
          <p:spPr>
            <a:xfrm>
              <a:off x="11280067" y="2172863"/>
              <a:ext cx="252000" cy="252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3" name="Elipse 22"/>
            <p:cNvSpPr/>
            <p:nvPr/>
          </p:nvSpPr>
          <p:spPr>
            <a:xfrm>
              <a:off x="11909860" y="2046863"/>
              <a:ext cx="504000" cy="504000"/>
            </a:xfrm>
            <a:prstGeom prst="ellipse">
              <a:avLst/>
            </a:prstGeom>
            <a:solidFill>
              <a:srgbClr val="691A31"/>
            </a:solidFill>
            <a:ln>
              <a:solidFill>
                <a:srgbClr val="691A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40955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2018-12-17T06:00:00+00:00</Fecha>
    <Ejercicio xmlns="8a1bad36-d8b0-4cfa-9462-7c748c5ba06c">2018: Seguros (CUSF)</Ejercicio>
    <Orden xmlns="8a1bad36-d8b0-4cfa-9462-7c748c5ba06c">C</Orden>
    <_dlc_DocId xmlns="fbb82a6a-a961-4754-99c6-5e8b59674839">ZUWP26PT267V-208-354</_dlc_DocId>
    <_dlc_DocIdUrl xmlns="fbb82a6a-a961-4754-99c6-5e8b59674839">
      <Url>https://www.cnsf.gob.mx/Sistemas/_layouts/15/DocIdRedir.aspx?ID=ZUWP26PT267V-208-354</Url>
      <Description>ZUWP26PT267V-208-354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4C50BF3-E553-477F-B108-C6281A2609AC}"/>
</file>

<file path=customXml/itemProps2.xml><?xml version="1.0" encoding="utf-8"?>
<ds:datastoreItem xmlns:ds="http://schemas.openxmlformats.org/officeDocument/2006/customXml" ds:itemID="{3E7D39D0-6F60-403D-BA20-CFEB0E858723}"/>
</file>

<file path=customXml/itemProps3.xml><?xml version="1.0" encoding="utf-8"?>
<ds:datastoreItem xmlns:ds="http://schemas.openxmlformats.org/officeDocument/2006/customXml" ds:itemID="{599C494D-E4C3-47E7-A0A4-D8393BC5C706}"/>
</file>

<file path=customXml/itemProps4.xml><?xml version="1.0" encoding="utf-8"?>
<ds:datastoreItem xmlns:ds="http://schemas.openxmlformats.org/officeDocument/2006/customXml" ds:itemID="{97281CA5-64B6-4132-9D1F-C1113DF21866}"/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994</Words>
  <Application>Microsoft Office PowerPoint</Application>
  <PresentationFormat>Panorámica</PresentationFormat>
  <Paragraphs>283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Soberana Sans</vt:lpstr>
      <vt:lpstr>Soberana Titular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RR8 Salud 2018 CNSF</dc:title>
  <dc:creator>Erika Burgos Padilla</dc:creator>
  <cp:lastModifiedBy>ALFONSO PARRAO GUZMAN</cp:lastModifiedBy>
  <cp:revision>53</cp:revision>
  <dcterms:created xsi:type="dcterms:W3CDTF">2017-12-04T19:33:11Z</dcterms:created>
  <dcterms:modified xsi:type="dcterms:W3CDTF">2018-12-05T16:24:46Z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f833a58e-2b15-4bc3-ac68-3159689068ee</vt:lpwstr>
  </property>
</Properties>
</file>